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928CD2-5728-4CC5-A7A7-C7E53D4E92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B6F719-CE29-4F6D-9625-5EF2755C70DD}" type="datetimeFigureOut">
              <a:rPr lang="en-US" smtClean="0"/>
              <a:t>3/12/2014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Digestion Day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Gallbladder-Small Intestines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6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s.tutorvista.com/content/nutrition/villi-structur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08268"/>
            <a:ext cx="294322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en-US" dirty="0" smtClean="0"/>
              <a:t>Appears velvety due to many tiny projections call intestinal villi</a:t>
            </a:r>
          </a:p>
          <a:p>
            <a:pPr lvl="1"/>
            <a:r>
              <a:rPr lang="en-US" dirty="0" smtClean="0"/>
              <a:t>Most numerous in the duodenum and proximal jejunum</a:t>
            </a:r>
          </a:p>
          <a:p>
            <a:pPr lvl="1"/>
            <a:r>
              <a:rPr lang="en-US" dirty="0" smtClean="0"/>
              <a:t>Greatly increase the surface area of intestinal lining, aiding the absorption of digestive products.</a:t>
            </a:r>
            <a:endParaRPr lang="en-US" dirty="0"/>
          </a:p>
          <a:p>
            <a:r>
              <a:rPr lang="en-US" dirty="0" smtClean="0"/>
              <a:t>Lacteal</a:t>
            </a:r>
          </a:p>
          <a:p>
            <a:pPr lvl="1"/>
            <a:r>
              <a:rPr lang="en-US" dirty="0" smtClean="0"/>
              <a:t>Center of villi made up of blood vessels and lymphatic tissue</a:t>
            </a:r>
          </a:p>
          <a:p>
            <a:pPr lvl="1"/>
            <a:r>
              <a:rPr lang="en-US" dirty="0" smtClean="0"/>
              <a:t>Carries away absorbed nutrients</a:t>
            </a:r>
          </a:p>
          <a:p>
            <a:r>
              <a:rPr lang="en-US" dirty="0" smtClean="0"/>
              <a:t>Intestinal Gland</a:t>
            </a:r>
          </a:p>
          <a:p>
            <a:pPr lvl="1"/>
            <a:r>
              <a:rPr lang="en-US" dirty="0" smtClean="0"/>
              <a:t>Between base of adjacent villi</a:t>
            </a:r>
          </a:p>
        </p:txBody>
      </p:sp>
    </p:spTree>
    <p:extLst>
      <p:ext uri="{BB962C8B-B14F-4D97-AF65-F5344CB8AC3E}">
        <p14:creationId xmlns:p14="http://schemas.microsoft.com/office/powerpoint/2010/main" val="306312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Secretions of Sm.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Mucosa secretes mucus throughout  tube</a:t>
            </a:r>
          </a:p>
          <a:p>
            <a:r>
              <a:rPr lang="en-US" dirty="0" smtClean="0"/>
              <a:t>Enzymes Secreted:</a:t>
            </a:r>
          </a:p>
          <a:p>
            <a:pPr lvl="1"/>
            <a:r>
              <a:rPr lang="en-US" dirty="0" smtClean="0"/>
              <a:t>Peptidases</a:t>
            </a:r>
          </a:p>
          <a:p>
            <a:pPr lvl="2"/>
            <a:r>
              <a:rPr lang="en-US" dirty="0" smtClean="0"/>
              <a:t>Split peptides into amino acids</a:t>
            </a:r>
          </a:p>
          <a:p>
            <a:pPr lvl="1"/>
            <a:r>
              <a:rPr lang="en-US" dirty="0" err="1" smtClean="0"/>
              <a:t>Sucrase</a:t>
            </a:r>
            <a:r>
              <a:rPr lang="en-US" dirty="0" smtClean="0"/>
              <a:t>, Maltase, Lactase</a:t>
            </a:r>
          </a:p>
          <a:p>
            <a:pPr lvl="2"/>
            <a:r>
              <a:rPr lang="en-US" dirty="0" smtClean="0"/>
              <a:t>Split sugars</a:t>
            </a:r>
          </a:p>
          <a:p>
            <a:pPr lvl="1"/>
            <a:r>
              <a:rPr lang="en-US" dirty="0" smtClean="0"/>
              <a:t>Intestinal Lipase</a:t>
            </a:r>
          </a:p>
          <a:p>
            <a:pPr lvl="2"/>
            <a:r>
              <a:rPr lang="en-US" dirty="0" smtClean="0"/>
              <a:t>Split fats</a:t>
            </a:r>
          </a:p>
          <a:p>
            <a:r>
              <a:rPr lang="en-US" dirty="0" smtClean="0"/>
              <a:t>Regulation</a:t>
            </a:r>
          </a:p>
          <a:p>
            <a:pPr lvl="1"/>
            <a:r>
              <a:rPr lang="en-US" dirty="0" smtClean="0"/>
              <a:t>Nerve impulses trigger release of enzymes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76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Villi increase surface area</a:t>
            </a:r>
          </a:p>
          <a:p>
            <a:r>
              <a:rPr lang="en-US" dirty="0" smtClean="0"/>
              <a:t>Carb digestion starts in mouth and is completed in small intestine</a:t>
            </a:r>
          </a:p>
          <a:p>
            <a:r>
              <a:rPr lang="en-US" dirty="0" smtClean="0"/>
              <a:t>Protein digestion starts in stomach and is completed in small intestine</a:t>
            </a:r>
          </a:p>
          <a:p>
            <a:r>
              <a:rPr lang="en-US" dirty="0" smtClean="0"/>
              <a:t>Fat molecules are digested almost entirely by enzymes in small intestine</a:t>
            </a:r>
          </a:p>
          <a:p>
            <a:r>
              <a:rPr lang="en-US" dirty="0" smtClean="0"/>
              <a:t>Absorbs electrolyte by diffusion and active transport and water by osmosis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37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Movements of Sm.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Mixing and peristalsis</a:t>
            </a:r>
          </a:p>
          <a:p>
            <a:pPr lvl="1"/>
            <a:r>
              <a:rPr lang="en-US" dirty="0" smtClean="0"/>
              <a:t>Segmentation</a:t>
            </a:r>
          </a:p>
          <a:p>
            <a:pPr lvl="2"/>
            <a:r>
              <a:rPr lang="en-US" dirty="0" smtClean="0"/>
              <a:t>Periodic small-</a:t>
            </a:r>
            <a:r>
              <a:rPr lang="en-US" dirty="0" err="1" smtClean="0"/>
              <a:t>ringlike</a:t>
            </a:r>
            <a:r>
              <a:rPr lang="en-US" dirty="0" smtClean="0"/>
              <a:t> contractions cut </a:t>
            </a:r>
            <a:r>
              <a:rPr lang="en-US" dirty="0" err="1" smtClean="0"/>
              <a:t>chyme</a:t>
            </a:r>
            <a:r>
              <a:rPr lang="en-US" dirty="0" smtClean="0"/>
              <a:t> into segments and move it back and forth, slows movement of </a:t>
            </a:r>
            <a:r>
              <a:rPr lang="en-US" dirty="0" err="1" smtClean="0"/>
              <a:t>chyme</a:t>
            </a:r>
            <a:r>
              <a:rPr lang="en-US" dirty="0" smtClean="0"/>
              <a:t> through tube.</a:t>
            </a:r>
          </a:p>
          <a:p>
            <a:r>
              <a:rPr lang="en-US" dirty="0" err="1" smtClean="0"/>
              <a:t>Chyme</a:t>
            </a:r>
            <a:r>
              <a:rPr lang="en-US" dirty="0" smtClean="0"/>
              <a:t> takes 3-10 hours to travel the length of sm. Intestine</a:t>
            </a:r>
          </a:p>
          <a:p>
            <a:r>
              <a:rPr lang="en-US" dirty="0" smtClean="0"/>
              <a:t>Peristaltic Rush</a:t>
            </a:r>
          </a:p>
          <a:p>
            <a:pPr lvl="1"/>
            <a:r>
              <a:rPr lang="en-US" dirty="0" smtClean="0"/>
              <a:t>If wall becomes </a:t>
            </a:r>
            <a:r>
              <a:rPr lang="en-US" dirty="0" err="1" smtClean="0"/>
              <a:t>overdistended</a:t>
            </a:r>
            <a:r>
              <a:rPr lang="en-US" dirty="0" smtClean="0"/>
              <a:t> or irritated, movement sweeps the contents of small </a:t>
            </a:r>
            <a:r>
              <a:rPr lang="en-US" dirty="0"/>
              <a:t>i</a:t>
            </a:r>
            <a:r>
              <a:rPr lang="en-US" dirty="0" smtClean="0"/>
              <a:t>ntestine into large intestine</a:t>
            </a:r>
          </a:p>
          <a:p>
            <a:pPr lvl="1"/>
            <a:r>
              <a:rPr lang="en-US" dirty="0" smtClean="0"/>
              <a:t>Happens so quickly that nutrients aren’t properly absorbed</a:t>
            </a:r>
          </a:p>
          <a:p>
            <a:pPr lvl="1"/>
            <a:r>
              <a:rPr lang="en-US" dirty="0" smtClean="0"/>
              <a:t>Diarrhea occurs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yellowish-green liquid that is continuously secreted from liver cells</a:t>
            </a:r>
          </a:p>
          <a:p>
            <a:r>
              <a:rPr lang="en-US" dirty="0" smtClean="0"/>
              <a:t>Contains: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Bile salts</a:t>
            </a:r>
          </a:p>
          <a:p>
            <a:pPr lvl="1"/>
            <a:r>
              <a:rPr lang="en-US" dirty="0" smtClean="0"/>
              <a:t>Bile pigments (bilirubin and </a:t>
            </a:r>
            <a:r>
              <a:rPr lang="en-US" dirty="0" err="1" smtClean="0"/>
              <a:t>biliverdin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Cholesterol</a:t>
            </a:r>
          </a:p>
          <a:p>
            <a:pPr lvl="1"/>
            <a:r>
              <a:rPr lang="en-US" dirty="0" smtClean="0"/>
              <a:t>Electrolytes</a:t>
            </a:r>
          </a:p>
          <a:p>
            <a:r>
              <a:rPr lang="en-US" dirty="0" smtClean="0"/>
              <a:t>Bile Salts are most abundant and only substance to have a digestive function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964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Jaundice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Yellowing of skin</a:t>
            </a:r>
          </a:p>
          <a:p>
            <a:r>
              <a:rPr lang="en-US" dirty="0" smtClean="0"/>
              <a:t>Several Causes:</a:t>
            </a:r>
          </a:p>
          <a:p>
            <a:pPr lvl="1"/>
            <a:r>
              <a:rPr lang="en-US" dirty="0" smtClean="0"/>
              <a:t>Obstructive Jaundice</a:t>
            </a:r>
          </a:p>
          <a:p>
            <a:pPr lvl="2"/>
            <a:r>
              <a:rPr lang="en-US" dirty="0" smtClean="0"/>
              <a:t>Bile ducts are blocked by gallstones or tumors</a:t>
            </a:r>
          </a:p>
          <a:p>
            <a:pPr lvl="1"/>
            <a:r>
              <a:rPr lang="en-US" dirty="0" smtClean="0"/>
              <a:t>Hepatocellular jaundice</a:t>
            </a:r>
          </a:p>
          <a:p>
            <a:pPr lvl="2"/>
            <a:r>
              <a:rPr lang="en-US" dirty="0" smtClean="0"/>
              <a:t>Live is diseased (cirrhosis or hepatitis)</a:t>
            </a:r>
          </a:p>
          <a:p>
            <a:pPr lvl="1"/>
            <a:r>
              <a:rPr lang="en-US" dirty="0" smtClean="0"/>
              <a:t>Hemolytic Jaundice</a:t>
            </a:r>
          </a:p>
          <a:p>
            <a:pPr lvl="2"/>
            <a:r>
              <a:rPr lang="en-US" dirty="0" smtClean="0"/>
              <a:t>Red blood cells are destroyed too rapidly (incompatible blood transfusion or blood infection such as Malaria)</a:t>
            </a:r>
          </a:p>
          <a:p>
            <a:r>
              <a:rPr lang="en-US" dirty="0" smtClean="0"/>
              <a:t>Babies</a:t>
            </a:r>
          </a:p>
          <a:p>
            <a:r>
              <a:rPr lang="en-US" dirty="0"/>
              <a:t>caused by excess bilirubin in the blood. Bilirubin is produced by the normal breakdown of red blood cells.</a:t>
            </a:r>
          </a:p>
          <a:p>
            <a:r>
              <a:rPr lang="en-US" dirty="0"/>
              <a:t>Normally, bilirubin passes through the liver and is excreted as bile through the intestines. Jaundice occurs when bilirubin builds up faster than a newborn's liver can break it down and pass it from the body. Reasons for this include:</a:t>
            </a:r>
          </a:p>
          <a:p>
            <a:r>
              <a:rPr lang="en-US" dirty="0"/>
              <a:t>Newborns make more bilirubin than adults do since they have more turnover of red blood cells.</a:t>
            </a:r>
          </a:p>
          <a:p>
            <a:r>
              <a:rPr lang="en-US" dirty="0"/>
              <a:t>A newborn baby's still-developing liver may not yet be able to remove adequate bilirubin from the blood.</a:t>
            </a:r>
          </a:p>
          <a:p>
            <a:r>
              <a:rPr lang="en-US" dirty="0"/>
              <a:t>Too large an amount of bilirubin is reabsorbed from the intestines before the baby gets rid of it in the stool.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5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.webmd.com/dtmcms/live/webmd/consumer_assets/site_images/articles/image_article_collections/anatomy_pages/gallblad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038754"/>
            <a:ext cx="4152900" cy="281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Pear-shaped sac attached to inferior side of liver</a:t>
            </a:r>
          </a:p>
          <a:p>
            <a:r>
              <a:rPr lang="en-US" dirty="0" smtClean="0"/>
              <a:t>Connects to cystic duct that leads to common hepatic duct</a:t>
            </a:r>
          </a:p>
          <a:p>
            <a:pPr lvl="1"/>
            <a:r>
              <a:rPr lang="en-US" dirty="0" smtClean="0"/>
              <a:t>Two join to form bile duct</a:t>
            </a:r>
          </a:p>
          <a:p>
            <a:pPr lvl="1"/>
            <a:r>
              <a:rPr lang="en-US" dirty="0" err="1" smtClean="0"/>
              <a:t>Hepatopancreatic</a:t>
            </a:r>
            <a:r>
              <a:rPr lang="en-US" dirty="0" smtClean="0"/>
              <a:t> sphincter prevents bile from entering sm. Intestine to soon.</a:t>
            </a:r>
          </a:p>
          <a:p>
            <a:r>
              <a:rPr lang="en-US" dirty="0" smtClean="0"/>
              <a:t>Stores bile between meals</a:t>
            </a:r>
          </a:p>
          <a:p>
            <a:r>
              <a:rPr lang="en-US" dirty="0" smtClean="0"/>
              <a:t>Reabsorbs water to concentrate bile</a:t>
            </a:r>
          </a:p>
          <a:p>
            <a:r>
              <a:rPr lang="en-US" dirty="0" smtClean="0"/>
              <a:t>Contracts to release bile into small intestine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9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Bile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Bile doesn’t enter small intestine until hormone </a:t>
            </a:r>
            <a:r>
              <a:rPr lang="en-US" dirty="0" err="1" smtClean="0"/>
              <a:t>cholecytokinin</a:t>
            </a:r>
            <a:r>
              <a:rPr lang="en-US" dirty="0" smtClean="0"/>
              <a:t> stimulates gallbladder to contract.</a:t>
            </a:r>
          </a:p>
          <a:p>
            <a:pPr lvl="1"/>
            <a:r>
              <a:rPr lang="en-US" dirty="0" smtClean="0"/>
              <a:t>Same hormone stimulates stomach to stop production of gastric juice</a:t>
            </a:r>
          </a:p>
          <a:p>
            <a:r>
              <a:rPr lang="en-US" dirty="0" smtClean="0"/>
              <a:t>If gallbladder is missing, bile is continually released into small intestine because the lack of a storage facility.</a:t>
            </a:r>
            <a:endParaRPr lang="en-US" dirty="0"/>
          </a:p>
        </p:txBody>
      </p:sp>
      <p:pic>
        <p:nvPicPr>
          <p:cNvPr id="5" name="Picture 2" descr="http://www.jeffersonhospital.org/images/staywell/12554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65135"/>
            <a:ext cx="4203123" cy="3092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95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Bile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Aid digestive enzymes</a:t>
            </a:r>
          </a:p>
          <a:p>
            <a:r>
              <a:rPr lang="en-US" dirty="0" smtClean="0"/>
              <a:t>Works much like soap does on greasy dishes</a:t>
            </a:r>
          </a:p>
          <a:p>
            <a:r>
              <a:rPr lang="en-US" dirty="0" smtClean="0"/>
              <a:t>Helps break fat globules into smaller droplets</a:t>
            </a:r>
          </a:p>
          <a:p>
            <a:pPr lvl="1"/>
            <a:r>
              <a:rPr lang="en-US" dirty="0" smtClean="0"/>
              <a:t>Called emulsification</a:t>
            </a:r>
          </a:p>
          <a:p>
            <a:pPr lvl="1"/>
            <a:r>
              <a:rPr lang="en-US" dirty="0" smtClean="0"/>
              <a:t>Increases surface area of fatty substance so fat materials can be digested better</a:t>
            </a:r>
          </a:p>
          <a:p>
            <a:r>
              <a:rPr lang="en-US" dirty="0" smtClean="0"/>
              <a:t>Enhance absorption of fatty acids, cholesterol and fat-soluble vitamins A, D, E and K.</a:t>
            </a:r>
          </a:p>
          <a:p>
            <a:endParaRPr lang="en-US" dirty="0"/>
          </a:p>
          <a:p>
            <a:r>
              <a:rPr lang="en-US" dirty="0" smtClean="0"/>
              <a:t>Lacking bile salts results in poor lipid absorption and vitamin deficiencies.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59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digestionhelp.org/images/gastrointestinal-tra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066307"/>
            <a:ext cx="38100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Intestines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A tubular organ that extends from the pyloric sphincter to the beginning of the large intestine.</a:t>
            </a:r>
          </a:p>
          <a:p>
            <a:r>
              <a:rPr lang="en-US" dirty="0" smtClean="0"/>
              <a:t>Fills most of abdominal cavity</a:t>
            </a:r>
          </a:p>
          <a:p>
            <a:r>
              <a:rPr lang="en-US" dirty="0" smtClean="0"/>
              <a:t>Receives secretions from pancreas and liver</a:t>
            </a:r>
          </a:p>
          <a:p>
            <a:r>
              <a:rPr lang="en-US" dirty="0" smtClean="0"/>
              <a:t>Completes digestion of nutrients in </a:t>
            </a:r>
            <a:r>
              <a:rPr lang="en-US" dirty="0" err="1" smtClean="0"/>
              <a:t>chyme</a:t>
            </a:r>
            <a:endParaRPr lang="en-US" dirty="0" smtClean="0"/>
          </a:p>
          <a:p>
            <a:r>
              <a:rPr lang="en-US" dirty="0" smtClean="0"/>
              <a:t>Absorbs the products of digestion</a:t>
            </a:r>
          </a:p>
          <a:p>
            <a:r>
              <a:rPr lang="en-US" dirty="0" smtClean="0"/>
              <a:t>Transports the residues to the large intestine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8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Sm.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parts:</a:t>
            </a:r>
          </a:p>
          <a:p>
            <a:pPr lvl="1"/>
            <a:r>
              <a:rPr lang="en-US" dirty="0" smtClean="0"/>
              <a:t>Duodenum</a:t>
            </a:r>
          </a:p>
          <a:p>
            <a:pPr lvl="2"/>
            <a:r>
              <a:rPr lang="en-US" dirty="0" smtClean="0"/>
              <a:t>First 25 cm, 5 cm diameter</a:t>
            </a:r>
          </a:p>
          <a:p>
            <a:pPr lvl="2"/>
            <a:r>
              <a:rPr lang="en-US" dirty="0" smtClean="0"/>
              <a:t>Follows a C-shaped path</a:t>
            </a:r>
          </a:p>
          <a:p>
            <a:pPr lvl="2"/>
            <a:r>
              <a:rPr lang="en-US" dirty="0" smtClean="0"/>
              <a:t>Most fixed portion</a:t>
            </a:r>
          </a:p>
          <a:p>
            <a:pPr lvl="1"/>
            <a:r>
              <a:rPr lang="en-US" dirty="0" smtClean="0"/>
              <a:t>Jejunum</a:t>
            </a:r>
          </a:p>
          <a:p>
            <a:pPr lvl="2"/>
            <a:r>
              <a:rPr lang="en-US" dirty="0" smtClean="0"/>
              <a:t>Middle section</a:t>
            </a:r>
          </a:p>
          <a:p>
            <a:pPr lvl="2"/>
            <a:r>
              <a:rPr lang="en-US" dirty="0" smtClean="0"/>
              <a:t>Freely mobile</a:t>
            </a:r>
          </a:p>
          <a:p>
            <a:pPr lvl="1"/>
            <a:r>
              <a:rPr lang="en-US" dirty="0" smtClean="0"/>
              <a:t>Ileum</a:t>
            </a:r>
          </a:p>
          <a:p>
            <a:pPr lvl="2"/>
            <a:r>
              <a:rPr lang="en-US" dirty="0" smtClean="0"/>
              <a:t>Last section, narrowest diameter</a:t>
            </a:r>
          </a:p>
          <a:p>
            <a:pPr lvl="2"/>
            <a:r>
              <a:rPr lang="en-US" dirty="0" smtClean="0"/>
              <a:t>Attaches to large intestine by </a:t>
            </a:r>
            <a:r>
              <a:rPr lang="en-US" dirty="0" err="1" smtClean="0"/>
              <a:t>ileocecal</a:t>
            </a:r>
            <a:r>
              <a:rPr lang="en-US" dirty="0" smtClean="0"/>
              <a:t> sphincter</a:t>
            </a:r>
            <a:endParaRPr lang="en-US" dirty="0"/>
          </a:p>
        </p:txBody>
      </p:sp>
      <p:pic>
        <p:nvPicPr>
          <p:cNvPr id="4" name="Picture 2" descr="http://t1.gstatic.com/images?q=tbn:ANd9GcRnc_QRGwcfKqSiYCxkQXfnYZhmFZmaSNqLWUV20oCY2YHK62Bh:www.daviddarling.info/images/small_intest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9200"/>
            <a:ext cx="3990975" cy="319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43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radiologyassistant.nl/images/4a3074556f3e6overzic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66800"/>
            <a:ext cx="363578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Parts of Sm.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5257800"/>
          </a:xfrm>
        </p:spPr>
        <p:txBody>
          <a:bodyPr/>
          <a:lstStyle/>
          <a:p>
            <a:r>
              <a:rPr lang="en-US" dirty="0" err="1" smtClean="0"/>
              <a:t>Mesentary</a:t>
            </a:r>
            <a:endParaRPr lang="en-US" dirty="0" smtClean="0"/>
          </a:p>
          <a:p>
            <a:pPr lvl="1"/>
            <a:r>
              <a:rPr lang="en-US" dirty="0" smtClean="0"/>
              <a:t>Suspends parts from abdominal wall</a:t>
            </a:r>
          </a:p>
          <a:p>
            <a:pPr lvl="1"/>
            <a:r>
              <a:rPr lang="en-US" dirty="0" smtClean="0"/>
              <a:t>Supports the blood vessels, nerve and lymphatic vessels</a:t>
            </a:r>
          </a:p>
          <a:p>
            <a:pPr lvl="1"/>
            <a:endParaRPr lang="en-US" dirty="0"/>
          </a:p>
          <a:p>
            <a:r>
              <a:rPr lang="en-US" dirty="0" smtClean="0"/>
              <a:t>Greater </a:t>
            </a:r>
            <a:r>
              <a:rPr lang="en-US" dirty="0" err="1" smtClean="0"/>
              <a:t>Omentum</a:t>
            </a:r>
            <a:endParaRPr lang="en-US" dirty="0" smtClean="0"/>
          </a:p>
          <a:p>
            <a:pPr lvl="1"/>
            <a:r>
              <a:rPr lang="en-US" dirty="0" smtClean="0"/>
              <a:t>Drape like apron from the stomach over the transverse colon and folds of small intestine</a:t>
            </a:r>
          </a:p>
          <a:p>
            <a:pPr lvl="1"/>
            <a:r>
              <a:rPr lang="en-US" dirty="0" smtClean="0"/>
              <a:t>Walls off an area of infection preventing infected cells from spreading throughout </a:t>
            </a:r>
            <a:r>
              <a:rPr lang="en-US" dirty="0" err="1" smtClean="0"/>
              <a:t>abdo</a:t>
            </a:r>
            <a:r>
              <a:rPr lang="en-US" dirty="0" smtClean="0"/>
              <a:t>. Cavity.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77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</TotalTime>
  <Words>742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Digestion Day 3</vt:lpstr>
      <vt:lpstr>Composition of Bile</vt:lpstr>
      <vt:lpstr>Jaundice</vt:lpstr>
      <vt:lpstr>Gallbladder</vt:lpstr>
      <vt:lpstr>Regulation of Bile Release</vt:lpstr>
      <vt:lpstr>Function of Bile Salts</vt:lpstr>
      <vt:lpstr>Small Intestines</vt:lpstr>
      <vt:lpstr>Parts of Sm. Intestine</vt:lpstr>
      <vt:lpstr>Other Parts of Sm. Intestine</vt:lpstr>
      <vt:lpstr>Structure of the Wall</vt:lpstr>
      <vt:lpstr>Secretions of Sm. Intestine</vt:lpstr>
      <vt:lpstr>Absorption</vt:lpstr>
      <vt:lpstr>Movements of Sm. Intestine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 Day 3</dc:title>
  <dc:creator>windows</dc:creator>
  <cp:lastModifiedBy>Cindy McAndrew</cp:lastModifiedBy>
  <cp:revision>8</cp:revision>
  <dcterms:created xsi:type="dcterms:W3CDTF">2012-04-04T12:14:06Z</dcterms:created>
  <dcterms:modified xsi:type="dcterms:W3CDTF">2014-03-12T20:01:17Z</dcterms:modified>
</cp:coreProperties>
</file>